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8"/>
  </p:notesMasterIdLst>
  <p:sldIdLst>
    <p:sldId id="256" r:id="rId2"/>
    <p:sldId id="261" r:id="rId3"/>
    <p:sldId id="262" r:id="rId4"/>
    <p:sldId id="265" r:id="rId5"/>
    <p:sldId id="264" r:id="rId6"/>
    <p:sldId id="260" r:id="rId7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4660"/>
  </p:normalViewPr>
  <p:slideViewPr>
    <p:cSldViewPr>
      <p:cViewPr varScale="1">
        <p:scale>
          <a:sx n="60" d="100"/>
          <a:sy n="60" d="100"/>
        </p:scale>
        <p:origin x="62" y="47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27702-CAB3-4087-AB2F-655CB3FD336C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0D38D-A50D-4635-BBCB-FA13D9C2B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0D38D-A50D-4635-BBCB-FA13D9C2BA4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63023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02563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98803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65784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72287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65897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86485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79076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00475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9046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9238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90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trips dir="l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library.ru/item.asp?id=82734343" TargetMode="External"/><Relationship Id="rId3" Type="http://schemas.openxmlformats.org/officeDocument/2006/relationships/hyperlink" Target="https://elibrary.ru/item.asp?id=75172608" TargetMode="External"/><Relationship Id="rId7" Type="http://schemas.openxmlformats.org/officeDocument/2006/relationships/hyperlink" Target="https://elibrary.ru/item.asp?id=73882111" TargetMode="External"/><Relationship Id="rId2" Type="http://schemas.openxmlformats.org/officeDocument/2006/relationships/hyperlink" Target="https://elibrary.ru/item.asp?id=7064827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library.ru/item.asp?id=74513213" TargetMode="External"/><Relationship Id="rId5" Type="http://schemas.openxmlformats.org/officeDocument/2006/relationships/hyperlink" Target="https://elibrary.ru/item.asp?id=74512780" TargetMode="External"/><Relationship Id="rId4" Type="http://schemas.openxmlformats.org/officeDocument/2006/relationships/hyperlink" Target="https://elibrary.ru/item.asp?id=70648461" TargetMode="External"/><Relationship Id="rId9" Type="http://schemas.openxmlformats.org/officeDocument/2006/relationships/hyperlink" Target="https://elibrary.ru/item.asp?id=82734406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library.ru/item.asp?id=71588072&amp;pff=1" TargetMode="External"/><Relationship Id="rId3" Type="http://schemas.openxmlformats.org/officeDocument/2006/relationships/hyperlink" Target="https://elibrary.ru/item.asp?id=82831530" TargetMode="External"/><Relationship Id="rId7" Type="http://schemas.openxmlformats.org/officeDocument/2006/relationships/hyperlink" Target="https://www.elibrary.ru/item.asp?id=69207721&amp;pff=1" TargetMode="External"/><Relationship Id="rId2" Type="http://schemas.openxmlformats.org/officeDocument/2006/relationships/hyperlink" Target="https://elibrary.ru/item.asp?id=8283162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library.ru/item.asp?id=82302338" TargetMode="External"/><Relationship Id="rId5" Type="http://schemas.openxmlformats.org/officeDocument/2006/relationships/hyperlink" Target="https://elibrary.ru/item.asp?id=82767429&amp;pff=1" TargetMode="External"/><Relationship Id="rId4" Type="http://schemas.openxmlformats.org/officeDocument/2006/relationships/hyperlink" Target="https://www.elibrary.ru/item.asp?id=82750730&amp;pff=1" TargetMode="External"/><Relationship Id="rId9" Type="http://schemas.openxmlformats.org/officeDocument/2006/relationships/hyperlink" Target="https://www.elibrary.ru/item.asp?id=82482275&amp;pff=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428604"/>
            <a:ext cx="8715436" cy="2071702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публикационной активности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кафедры Экономики и управления</a:t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2025-2026 уч. год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G:\Общество-маркетинг\Каритнки\раипрмипт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14583"/>
            <a:ext cx="8358214" cy="42434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8397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Публикационная активность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уч. год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4179872"/>
              </p:ext>
            </p:extLst>
          </p:nvPr>
        </p:nvGraphicFramePr>
        <p:xfrm>
          <a:off x="628650" y="2348879"/>
          <a:ext cx="7886700" cy="3816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998">
                  <a:extLst>
                    <a:ext uri="{9D8B030D-6E8A-4147-A177-3AD203B41FA5}">
                      <a16:colId xmlns:a16="http://schemas.microsoft.com/office/drawing/2014/main" val="1842999763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val="3519472009"/>
                    </a:ext>
                  </a:extLst>
                </a:gridCol>
                <a:gridCol w="1351062">
                  <a:extLst>
                    <a:ext uri="{9D8B030D-6E8A-4147-A177-3AD203B41FA5}">
                      <a16:colId xmlns:a16="http://schemas.microsoft.com/office/drawing/2014/main" val="3587177913"/>
                    </a:ext>
                  </a:extLst>
                </a:gridCol>
              </a:tblGrid>
              <a:tr h="8795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 научной работы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2024-2025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выполнение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6946007"/>
                  </a:ext>
                </a:extLst>
              </a:tr>
              <a:tr h="1177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Доклады обучающихся на научных мероприятиях (конференциях, форумах, симпозиумах и т.п.)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внутривузовского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, межвузовского всероссийского, международного уровней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5508538"/>
                  </a:ext>
                </a:extLst>
              </a:tr>
              <a:tr h="1177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Количество публикаций обучающихся в материалах научных мероприятий (конференций, форумов, симпозиумов и т.п.)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внутривузовского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, межвузовского, всероссийского и международного уровней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2709908"/>
                  </a:ext>
                </a:extLst>
              </a:tr>
              <a:tr h="581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Количество публикаций обучающихся в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журналах, рецензируемых ВАК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8647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697530"/>
      </p:ext>
    </p:extLst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Публикационная активность обучающихся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уч. год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906260"/>
              </p:ext>
            </p:extLst>
          </p:nvPr>
        </p:nvGraphicFramePr>
        <p:xfrm>
          <a:off x="107504" y="1412777"/>
          <a:ext cx="9036496" cy="5289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49">
                  <a:extLst>
                    <a:ext uri="{9D8B030D-6E8A-4147-A177-3AD203B41FA5}">
                      <a16:colId xmlns:a16="http://schemas.microsoft.com/office/drawing/2014/main" val="2630060421"/>
                    </a:ext>
                  </a:extLst>
                </a:gridCol>
                <a:gridCol w="2986554">
                  <a:extLst>
                    <a:ext uri="{9D8B030D-6E8A-4147-A177-3AD203B41FA5}">
                      <a16:colId xmlns:a16="http://schemas.microsoft.com/office/drawing/2014/main" val="2186607681"/>
                    </a:ext>
                  </a:extLst>
                </a:gridCol>
                <a:gridCol w="1689751">
                  <a:extLst>
                    <a:ext uri="{9D8B030D-6E8A-4147-A177-3AD203B41FA5}">
                      <a16:colId xmlns:a16="http://schemas.microsoft.com/office/drawing/2014/main" val="258547638"/>
                    </a:ext>
                  </a:extLst>
                </a:gridCol>
                <a:gridCol w="3967242">
                  <a:extLst>
                    <a:ext uri="{9D8B030D-6E8A-4147-A177-3AD203B41FA5}">
                      <a16:colId xmlns:a16="http://schemas.microsoft.com/office/drawing/2014/main" val="2053921182"/>
                    </a:ext>
                  </a:extLst>
                </a:gridCol>
              </a:tblGrid>
              <a:tr h="6118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Название статьи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ФИО, форма обучения, курс, факультет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Название журнала, сборника, том, номер, страницы, год, место издания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5021043"/>
                  </a:ext>
                </a:extLst>
              </a:tr>
              <a:tr h="50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318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Статистический анализ социально-экономического развития региона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Сидоренко П.В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., 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 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38.03.01 Экономика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Экономика и предпринимательство. №11 (172) – 2024, С.619-623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2"/>
                        </a:rPr>
                        <a:t>https://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2"/>
                        </a:rPr>
                        <a:t>elibrary.ru/item.asp?id=70648272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7057783"/>
                  </a:ext>
                </a:extLst>
              </a:tr>
              <a:tr h="4527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Статистический анализ бедности в Архангельской области 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Теплухин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 Д.С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., 4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38.03.02 Менеджмент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Экономика и предпринимательство. №12  - 2024, С.550-553 </a:t>
                      </a:r>
                      <a:r>
                        <a:rPr lang="ru-RU" sz="1200" u="sng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3"/>
                        </a:rPr>
                        <a:t>https://elibrary.ru/item.asp?id=75172608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3713310"/>
                  </a:ext>
                </a:extLst>
              </a:tr>
              <a:tr h="48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Анализ современного состояния трудовых ресурсов России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Круглецкая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 А.А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 3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38.03.01 Экономика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Экономика и предпринимательство. №11 (172) - 2024, С.1071-1075 </a:t>
                      </a:r>
                      <a:r>
                        <a:rPr lang="ru-RU" sz="1200" u="sng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4"/>
                        </a:rPr>
                        <a:t>https://elibrary.ru/item.asp?id=70648461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5163501"/>
                  </a:ext>
                </a:extLst>
              </a:tr>
              <a:tr h="707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Оценка экономической эффективности региональных программ в области здравоохранения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Чистякова О.Г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., 2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32.04.01 Общественное здравоохранение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Вестник Алтайской академии экономики и права. - 2024. - № 10 (часть 1) - С.35-40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5"/>
                        </a:rPr>
                        <a:t>https://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5"/>
                        </a:rPr>
                        <a:t>elibrary.ru/item.asp?id=74512780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9399002"/>
                  </a:ext>
                </a:extLst>
              </a:tr>
              <a:tr h="707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Анализ факторов, ограничивающих результативность организации диспансеризации работающего населения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Жилина А.А.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, 2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32.04.01 Общественное здравоохранение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Журнал Вестник Алтайской академии экономики и права. – 2024. – № 10 (часть 2) – С. 282-28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6"/>
                        </a:rPr>
                        <a:t>https://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6"/>
                        </a:rPr>
                        <a:t>elibrary.ru/item.asp?id=74513213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8420802"/>
                  </a:ext>
                </a:extLst>
              </a:tr>
              <a:tr h="569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Исследование востребованности услуг оздоровительного туризма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Ряхина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 Ю.Н.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32.04.01 Общественное здравоохранение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Вестник Алтайской академии экономики и права. – 2024. – № 9 (часть 3) – С. 511-518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7"/>
                        </a:rPr>
                        <a:t>https://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7"/>
                        </a:rPr>
                        <a:t>elibrary.ru/item.asp?id=73882111</a:t>
                      </a:r>
                      <a:r>
                        <a:rPr lang="ru-RU" sz="12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2635191"/>
                  </a:ext>
                </a:extLst>
              </a:tr>
              <a:tr h="679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Анализ демографических изменений в Архангельской области: тенденции и прогнозы на будущее 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Попов Д.О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., 4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38.03.01 Экономика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Экономика и предпринимательство. №8   - 2025, С.307-311  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8"/>
                        </a:rPr>
                        <a:t>https://elibrary.ru/item.asp?id=82734343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2297784"/>
                  </a:ext>
                </a:extLst>
              </a:tr>
              <a:tr h="577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Роль налогов в формировании регионального бюджета (на примере Архангельской области)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Андреева В.В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., 5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38.03.01 Экономика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Экономика и предпринимательство. №8   - 2025, С 649-655  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9"/>
                        </a:rPr>
                        <a:t>https://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9"/>
                        </a:rPr>
                        <a:t>elibrary.ru/item.asp?id=82734406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6225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409633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797715"/>
              </p:ext>
            </p:extLst>
          </p:nvPr>
        </p:nvGraphicFramePr>
        <p:xfrm>
          <a:off x="107504" y="365125"/>
          <a:ext cx="8784977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012">
                  <a:extLst>
                    <a:ext uri="{9D8B030D-6E8A-4147-A177-3AD203B41FA5}">
                      <a16:colId xmlns:a16="http://schemas.microsoft.com/office/drawing/2014/main" val="2630060421"/>
                    </a:ext>
                  </a:extLst>
                </a:gridCol>
                <a:gridCol w="2903427">
                  <a:extLst>
                    <a:ext uri="{9D8B030D-6E8A-4147-A177-3AD203B41FA5}">
                      <a16:colId xmlns:a16="http://schemas.microsoft.com/office/drawing/2014/main" val="2186607681"/>
                    </a:ext>
                  </a:extLst>
                </a:gridCol>
                <a:gridCol w="1642719">
                  <a:extLst>
                    <a:ext uri="{9D8B030D-6E8A-4147-A177-3AD203B41FA5}">
                      <a16:colId xmlns:a16="http://schemas.microsoft.com/office/drawing/2014/main" val="258547638"/>
                    </a:ext>
                  </a:extLst>
                </a:gridCol>
                <a:gridCol w="3856819">
                  <a:extLst>
                    <a:ext uri="{9D8B030D-6E8A-4147-A177-3AD203B41FA5}">
                      <a16:colId xmlns:a16="http://schemas.microsoft.com/office/drawing/2014/main" val="2053921182"/>
                    </a:ext>
                  </a:extLst>
                </a:gridCol>
              </a:tblGrid>
              <a:tr h="5325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Название статьи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ФИО, форма обучения, курс, факультет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Название журнала, сборника, том, номер, страницы, год, место издания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5021043"/>
                  </a:ext>
                </a:extLst>
              </a:tr>
              <a:tr h="532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Статистический анализ браков и разводов в Архангельской области 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Кармакулова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 Д.Н.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, 4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38.03.01 Экономика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Экономика и предпринимательство. №9   - 2025, С.550-555  </a:t>
                      </a:r>
                      <a:r>
                        <a:rPr lang="ru-RU" sz="1200" u="sng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2"/>
                        </a:rPr>
                        <a:t>https://elibrary.ru/item.asp?id=82831621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4447762"/>
                  </a:ext>
                </a:extLst>
              </a:tr>
              <a:tr h="532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Статистический анализ состояния ипотечного кредитования в Российской Федерации 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Сметанина М.А.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, 4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38.03.02 Менеджмент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Экономика и предпринимательство. №9 - 2025, С.43-47  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3"/>
                        </a:rPr>
                        <a:t>https://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3"/>
                        </a:rPr>
                        <a:t>elibrary.ru/item.asp?id=82831530</a:t>
                      </a:r>
                      <a:r>
                        <a:rPr lang="ru-RU" sz="12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7890690"/>
                  </a:ext>
                </a:extLst>
              </a:tr>
              <a:tr h="710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Лояльность клиентов как основа устойчивого развития лаборатории «ИНВИТРО»: анализ данных опроса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Батищева И.С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., 2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38.03.02 Менеджмент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Сборник статей XVIII Международного научно-исследовательского конкурса. – Пенза: МЦНС «Наука и Просвещение». – 2025. – 120 с. (с. 52-57)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4"/>
                        </a:rPr>
                        <a:t>https://www.elibrary.ru/item.asp?id=82750730&amp;pff=1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8512666"/>
                  </a:ext>
                </a:extLst>
              </a:tr>
              <a:tr h="710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Анализ комплекса маркетинга на примере ООО «ИНВИТРО» 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Батищева И.С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., 2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38.03.02 Менеджмент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Сборник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статей XXIII Международного научно-исследовательского конкурса. – Пенза: МЦНС «Наука и Просвещение». – 2025. – 84 с. (с. 24-30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5"/>
                        </a:rPr>
                        <a:t>https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5"/>
                        </a:rPr>
                        <a:t>://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5"/>
                        </a:rPr>
                        <a:t>elibrary.ru/item.asp?id=82767429&amp;pff=1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3781932"/>
                  </a:ext>
                </a:extLst>
              </a:tr>
              <a:tr h="710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Удовлетворенность клиентов как ключ к успеху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бьюти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-студии: анализ результатов опроса клиентов студии Е.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Корбут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Гасанова И.А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., 2 курс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38.03.02 Менеджмент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Сборник статей XVII Международного научно-исследовательского конкурса. – Пенза: МЦНС «Наука и Просвещение». – 2025. – 112 с. (с.58-64)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6"/>
                        </a:rPr>
                        <a:t>https://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6"/>
                        </a:rPr>
                        <a:t>elibrary.ru/item.asp?id=82302338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9484009"/>
                  </a:ext>
                </a:extLst>
              </a:tr>
              <a:tr h="710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Маркетинговая характеристика организации ООО «Парадиз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Денталь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»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Тайбарей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 А.А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., 2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32.04.01 Общественное здравоохранение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Сборник статей XVI Международного научно-исследовательского конкурса. – Пенза: МЦНС «Наука и Просвещение». – 2024. – 28 с. (с.6-11)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7"/>
                        </a:rPr>
                        <a:t>https://www.elibrary.ru/item.asp?id=69207721&amp;pff=1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0058833"/>
                  </a:ext>
                </a:extLst>
              </a:tr>
              <a:tr h="710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Анализ комплекса маркетинга стоматологической услуги в стоматологии «Парадиз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Денталь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»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Тайбарей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 А.А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., 2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32.04.01 Общественное здравоохранение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Сборник статей III Международного научно-исследовательского конкурса. – Пенза: МЦНС «Наука и Просвещение». – 2024. – 48 с. (с. 11-17)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8"/>
                        </a:rPr>
                        <a:t>https://elibrary.ru/item.asp?id=71588072&amp;pff=1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4314814"/>
                  </a:ext>
                </a:extLst>
              </a:tr>
              <a:tr h="710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Анализ системы мотивации персонала в ГБУЗ АО «Архангельская клиническая психиатрическая больница»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Шульгина Т.Н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., 2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курс 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32.04.01 Общественное здравоохранение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Сборник статей XXII Международного научно-исследовательского конкурса. – Пенза: МЦНС «Наука и Просвещение». – 2025. – 136 с. (с. 32-37)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  <a:hlinkClick r:id="rId9"/>
                        </a:rPr>
                        <a:t>https://www.elibrary.ru/item.asp?id=82482275&amp;pff=1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5226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90899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65126"/>
            <a:ext cx="8712968" cy="176773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публикационной активности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уч. год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318648"/>
              </p:ext>
            </p:extLst>
          </p:nvPr>
        </p:nvGraphicFramePr>
        <p:xfrm>
          <a:off x="600670" y="2132856"/>
          <a:ext cx="7886700" cy="4104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998">
                  <a:extLst>
                    <a:ext uri="{9D8B030D-6E8A-4147-A177-3AD203B41FA5}">
                      <a16:colId xmlns:a16="http://schemas.microsoft.com/office/drawing/2014/main" val="1842999763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val="3519472009"/>
                    </a:ext>
                  </a:extLst>
                </a:gridCol>
                <a:gridCol w="1351062">
                  <a:extLst>
                    <a:ext uri="{9D8B030D-6E8A-4147-A177-3AD203B41FA5}">
                      <a16:colId xmlns:a16="http://schemas.microsoft.com/office/drawing/2014/main" val="3587177913"/>
                    </a:ext>
                  </a:extLst>
                </a:gridCol>
              </a:tblGrid>
              <a:tr h="6783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 научной работы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2025-2026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6946007"/>
                  </a:ext>
                </a:extLst>
              </a:tr>
              <a:tr h="13738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Доклады обучающихся на научных мероприятиях (конференциях, форумах, симпозиумах и т.п.)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внутривузовского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, межвузовского всероссийского, международного уровней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5508538"/>
                  </a:ext>
                </a:extLst>
              </a:tr>
              <a:tr h="13738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Количество публикаций обучающихся в материалах научных мероприятий (конференций, форумов, симпозиумов и т.п.)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внутривузовского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, межвузовского, всероссийского и международного уровней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2709908"/>
                  </a:ext>
                </a:extLst>
              </a:tr>
              <a:tr h="6783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Количество публикаций обучающихся в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журналах, рецензируемых ВАК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8647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829777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57371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FIRST_PUBLISH" val="1"/>
  <p:tag name="ISPRING_LMS_API_VERSION" val="SCORM 2004 (2nd edition)"/>
  <p:tag name="ISPRING_ULTRA_SCORM_COURCE_TITLE" val="Тема 3. Теория эластичности"/>
  <p:tag name="ISPRING_ULTRA_SCORM_COURSE_ID" val="DF8E6531-A847-4EC0-BA15-F41375EDD654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;9X\uFFFD{D5C46751-3553-4487-A250-C5484DEE5B1D}&quot;,&quot;E:\\Наташа\\СГМУ\\МИКРОЭКОНОМИКА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Тема 3. Теория эластичности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3559</TotalTime>
  <Words>838</Words>
  <Application>Microsoft Office PowerPoint</Application>
  <PresentationFormat>Экран (4:3)</PresentationFormat>
  <Paragraphs>121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Lucida Sans Unicode</vt:lpstr>
      <vt:lpstr>Times New Roman</vt:lpstr>
      <vt:lpstr>Тема Office</vt:lpstr>
      <vt:lpstr>План публикационной активности обучающихся кафедры Экономики и управления на 2025-2026 уч. год</vt:lpstr>
      <vt:lpstr>Публикационная активность обучающихся  2024-2025 уч. год </vt:lpstr>
      <vt:lpstr>Публикационная активность обучающихся  2024-2025 уч. год </vt:lpstr>
      <vt:lpstr>Презентация PowerPoint</vt:lpstr>
      <vt:lpstr>План публикационной активности обучающихся  на 2025-2026 уч. год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Теория эластичности</dc:title>
  <dc:creator>Николай</dc:creator>
  <cp:lastModifiedBy>Наталья Зыкова</cp:lastModifiedBy>
  <cp:revision>338</cp:revision>
  <dcterms:modified xsi:type="dcterms:W3CDTF">2025-09-25T20:35:37Z</dcterms:modified>
</cp:coreProperties>
</file>